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1" r:id="rId9"/>
    <p:sldId id="264" r:id="rId10"/>
    <p:sldId id="265" r:id="rId11"/>
    <p:sldId id="266" r:id="rId12"/>
    <p:sldId id="271" r:id="rId13"/>
    <p:sldId id="267" r:id="rId14"/>
    <p:sldId id="275" r:id="rId15"/>
    <p:sldId id="268" r:id="rId16"/>
    <p:sldId id="269" r:id="rId17"/>
    <p:sldId id="270" r:id="rId18"/>
    <p:sldId id="272" r:id="rId19"/>
    <p:sldId id="273" r:id="rId20"/>
    <p:sldId id="276" r:id="rId21"/>
    <p:sldId id="274" r:id="rId22"/>
  </p:sldIdLst>
  <p:sldSz cx="9144000" cy="6858000" type="screen4x3"/>
  <p:notesSz cx="6858000" cy="9144000"/>
  <p:defaultTextStyle>
    <a:defPPr>
      <a:defRPr lang="en-C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9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grpSp>
        <p:nvGrpSpPr>
          <p:cNvPr id="5" name="Group 1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/>
            </a:p>
          </p:txBody>
        </p:sp>
        <p:cxnSp>
          <p:nvCxnSpPr>
            <p:cNvPr id="10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1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en-CA"/>
          </a:p>
        </p:txBody>
      </p:sp>
      <p:sp>
        <p:nvSpPr>
          <p:cNvPr id="12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CA"/>
          </a:p>
        </p:txBody>
      </p:sp>
      <p:sp>
        <p:nvSpPr>
          <p:cNvPr id="13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172AD4EC-C4F7-4AF3-A27B-F774F1C1F117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58FF5F-1A8B-4FD7-ABAA-E5E09709EE18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9DC0A-AAEB-427D-A24C-BC64B1A0B350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27825" y="6408738"/>
            <a:ext cx="19192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24A2D1-7436-4701-95BB-9CD5753F29FA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2F382-DC05-4980-AC29-EBFD4E6CFBD0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6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Chevron 7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CA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CA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7A831E7-B703-4ADD-A49C-C0A2BCC25B1A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0728C01-C87C-4C91-A546-B9FDE4901943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DF9CA4F-D768-4769-B1B6-0400DEED60FF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5D6F654-0F3F-4DEE-A160-654AD981D977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01518C-BB27-4341-8FBF-AF94204D66A1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1DB7C29-ECA8-44E2-A6E2-7620BEFBA167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7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8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11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Chevron 12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CA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CA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DDD8EB2B-6C1C-4966-BC45-40EFACF513F2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CA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CA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E4AF6F0A-0D08-4511-8FC1-2AC52A466CBB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8" r:id="rId2"/>
    <p:sldLayoutId id="2147483674" r:id="rId3"/>
    <p:sldLayoutId id="2147483675" r:id="rId4"/>
    <p:sldLayoutId id="2147483676" r:id="rId5"/>
    <p:sldLayoutId id="2147483677" r:id="rId6"/>
    <p:sldLayoutId id="2147483669" r:id="rId7"/>
    <p:sldLayoutId id="2147483678" r:id="rId8"/>
    <p:sldLayoutId id="2147483679" r:id="rId9"/>
    <p:sldLayoutId id="2147483670" r:id="rId10"/>
    <p:sldLayoutId id="2147483671" r:id="rId11"/>
    <p:sldLayoutId id="2147483672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fontAlgn="base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fontAlgn="base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owl.english.purdue.edu/owl/resource/747/03/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la.org/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21cif.com/tools/cite/mla/index.html" TargetMode="External"/><Relationship Id="rId2" Type="http://schemas.openxmlformats.org/officeDocument/2006/relationships/hyperlink" Target="http://owl.english.purdue.edu/owl/resource/747/01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instruct.uwo.ca/english/234e/site/guidelns/smplessy/smplessyhm.html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la.org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7200" dirty="0"/>
              <a:t>MLA Formatting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611563"/>
            <a:ext cx="7772400" cy="1200150"/>
          </a:xfrm>
        </p:spPr>
        <p:txBody>
          <a:bodyPr>
            <a:normAutofit/>
          </a:bodyPr>
          <a:lstStyle/>
          <a:p>
            <a:pPr marR="0">
              <a:lnSpc>
                <a:spcPct val="80000"/>
              </a:lnSpc>
            </a:pPr>
            <a:r>
              <a:rPr lang="en-CA" sz="2500" smtClean="0"/>
              <a:t>English Language Arts</a:t>
            </a:r>
          </a:p>
          <a:p>
            <a:pPr marR="0">
              <a:lnSpc>
                <a:spcPct val="80000"/>
              </a:lnSpc>
            </a:pPr>
            <a:endParaRPr lang="en-CA" sz="2500" smtClean="0"/>
          </a:p>
          <a:p>
            <a:pPr marR="0">
              <a:lnSpc>
                <a:spcPct val="80000"/>
              </a:lnSpc>
            </a:pPr>
            <a:r>
              <a:rPr lang="en-CA" sz="2500" smtClean="0"/>
              <a:t>Mr. Wilson - LMAC</a:t>
            </a:r>
            <a:endParaRPr lang="en-US" sz="25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CA" dirty="0" smtClean="0"/>
              <a:t>If you use a quote, it must be followed by an </a:t>
            </a:r>
            <a:r>
              <a:rPr lang="en-CA" sz="3900" b="1" dirty="0" smtClean="0">
                <a:solidFill>
                  <a:srgbClr val="FF0000"/>
                </a:solidFill>
              </a:rPr>
              <a:t>In-Text Citation</a:t>
            </a:r>
            <a:r>
              <a:rPr lang="en-CA" dirty="0" smtClean="0"/>
              <a:t>. </a:t>
            </a:r>
            <a:endParaRPr lang="en-CA" dirty="0" smtClean="0"/>
          </a:p>
          <a:p>
            <a:pPr marL="621792" lvl="1" fontAlgn="auto"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endParaRPr lang="en-CA" dirty="0" smtClean="0"/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CA" dirty="0" smtClean="0"/>
              <a:t>The full source or reference will appear later, on your </a:t>
            </a:r>
            <a:r>
              <a:rPr lang="en-CA" sz="3200" b="1" dirty="0" smtClean="0">
                <a:solidFill>
                  <a:srgbClr val="0070C0"/>
                </a:solidFill>
              </a:rPr>
              <a:t>Works </a:t>
            </a:r>
            <a:r>
              <a:rPr lang="en-CA" sz="3200" b="1" dirty="0" smtClean="0">
                <a:solidFill>
                  <a:srgbClr val="0070C0"/>
                </a:solidFill>
              </a:rPr>
              <a:t>Cited </a:t>
            </a:r>
            <a:r>
              <a:rPr lang="en-CA" dirty="0" smtClean="0"/>
              <a:t>page. </a:t>
            </a:r>
          </a:p>
          <a:p>
            <a:pPr marL="365760" indent="-256032" fontAlgn="auto">
              <a:spcAft>
                <a:spcPts val="0"/>
              </a:spcAft>
              <a:buNone/>
              <a:defRPr/>
            </a:pPr>
            <a:endParaRPr lang="en-CA" dirty="0" smtClean="0"/>
          </a:p>
          <a:p>
            <a:pPr marL="365760" indent="-256032" fontAlgn="auto">
              <a:spcAft>
                <a:spcPts val="0"/>
              </a:spcAft>
              <a:buNone/>
              <a:defRPr/>
            </a:pPr>
            <a:r>
              <a:rPr lang="en-CA" sz="3200" b="1" dirty="0" smtClean="0"/>
              <a:t>E.G.: </a:t>
            </a:r>
            <a:r>
              <a:rPr lang="en-CA" dirty="0" smtClean="0"/>
              <a:t>if you quote “big eager girl” (Callaghan 17), then I expect to find the full reference in your Works </a:t>
            </a:r>
            <a:r>
              <a:rPr lang="en-CA" dirty="0" smtClean="0"/>
              <a:t>C</a:t>
            </a:r>
            <a:r>
              <a:rPr lang="en-CA" dirty="0" smtClean="0"/>
              <a:t>ited page</a:t>
            </a:r>
          </a:p>
          <a:p>
            <a:pPr marL="365760" indent="-256032" fontAlgn="auto">
              <a:spcAft>
                <a:spcPts val="0"/>
              </a:spcAft>
              <a:buNone/>
              <a:defRPr/>
            </a:pPr>
            <a:endParaRPr lang="en-CA" dirty="0" smtClean="0"/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en-C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CA" u="sng" dirty="0" smtClean="0"/>
              <a:t>Basic In-Text Citations</a:t>
            </a:r>
            <a:endParaRPr lang="en-CA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365760" indent="-256032" fontAlgn="auto">
              <a:spcAft>
                <a:spcPts val="0"/>
              </a:spcAft>
              <a:buNone/>
              <a:defRPr/>
            </a:pPr>
            <a:r>
              <a:rPr lang="en-CA" sz="3900" b="1" u="sng" dirty="0" smtClean="0"/>
              <a:t>Examples: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en-CA" sz="1200" dirty="0" smtClean="0"/>
          </a:p>
          <a:p>
            <a:pPr marL="88900" indent="0" fontAlgn="auto">
              <a:spcAft>
                <a:spcPts val="0"/>
              </a:spcAft>
              <a:buFont typeface="Wingdings 3"/>
              <a:buNone/>
              <a:defRPr/>
            </a:pPr>
            <a:r>
              <a:rPr lang="en-CA" dirty="0" smtClean="0"/>
              <a:t>Wordsworth stated that Romantic poetry was marked by a "spontaneous overflow of powerful feelings" (263).</a:t>
            </a:r>
          </a:p>
          <a:p>
            <a:pPr marL="88900" indent="0" fontAlgn="auto">
              <a:spcAft>
                <a:spcPts val="0"/>
              </a:spcAft>
              <a:buFont typeface="Wingdings 3"/>
              <a:buNone/>
              <a:defRPr/>
            </a:pPr>
            <a:r>
              <a:rPr lang="en-CA" dirty="0" smtClean="0"/>
              <a:t/>
            </a:r>
            <a:br>
              <a:rPr lang="en-CA" dirty="0" smtClean="0"/>
            </a:br>
            <a:r>
              <a:rPr lang="en-CA" dirty="0" smtClean="0"/>
              <a:t>Romantic poetry is characterized by the "spontaneous overflow of powerful feelings" (Wordsworth 263). </a:t>
            </a:r>
            <a:br>
              <a:rPr lang="en-CA" dirty="0" smtClean="0"/>
            </a:br>
            <a:endParaRPr lang="en-CA" dirty="0" smtClean="0"/>
          </a:p>
          <a:p>
            <a:pPr marL="88900" indent="0" fontAlgn="auto">
              <a:spcAft>
                <a:spcPts val="0"/>
              </a:spcAft>
              <a:buFont typeface="Wingdings 3"/>
              <a:buNone/>
              <a:defRPr/>
            </a:pPr>
            <a:r>
              <a:rPr lang="en-CA" dirty="0" smtClean="0"/>
              <a:t>Wordsworth extensively explored the role of emotion in the creative process (263).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en-C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u="sng" dirty="0" smtClean="0"/>
              <a:t>In-Text Citations: </a:t>
            </a:r>
            <a:br>
              <a:rPr lang="en-CA" u="sng" dirty="0" smtClean="0"/>
            </a:br>
            <a:r>
              <a:rPr lang="en-CA" u="sng" dirty="0" smtClean="0"/>
              <a:t>The Author-Page Style</a:t>
            </a:r>
            <a:endParaRPr lang="en-CA" u="sng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CA" u="sng" smtClean="0">
                <a:effectLst/>
              </a:rPr>
              <a:t>Different types of Citations?</a:t>
            </a:r>
          </a:p>
        </p:txBody>
      </p:sp>
      <p:sp>
        <p:nvSpPr>
          <p:cNvPr id="3584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CA" dirty="0" smtClean="0"/>
              <a:t>Book = (Author Page Number)</a:t>
            </a:r>
          </a:p>
          <a:p>
            <a:pPr>
              <a:buNone/>
            </a:pPr>
            <a:endParaRPr lang="en-CA" sz="1050" dirty="0" smtClean="0"/>
          </a:p>
          <a:p>
            <a:pPr>
              <a:buNone/>
            </a:pPr>
            <a:r>
              <a:rPr lang="en-CA" dirty="0" smtClean="0"/>
              <a:t>Web </a:t>
            </a:r>
            <a:r>
              <a:rPr lang="en-CA" dirty="0" smtClean="0"/>
              <a:t>= (Author Par. Number)</a:t>
            </a:r>
          </a:p>
          <a:p>
            <a:endParaRPr lang="en-CA" sz="1050" dirty="0" smtClean="0"/>
          </a:p>
          <a:p>
            <a:pPr>
              <a:buNone/>
            </a:pPr>
            <a:r>
              <a:rPr lang="en-CA" dirty="0" smtClean="0"/>
              <a:t>Poem = (Author Line Number)</a:t>
            </a:r>
          </a:p>
          <a:p>
            <a:endParaRPr lang="en-CA" dirty="0" smtClean="0"/>
          </a:p>
          <a:p>
            <a:r>
              <a:rPr lang="en-CA" dirty="0" smtClean="0"/>
              <a:t>What do you do if it is more then one line </a:t>
            </a:r>
            <a:r>
              <a:rPr lang="en-CA" dirty="0" smtClean="0"/>
              <a:t>(poem) or </a:t>
            </a:r>
            <a:r>
              <a:rPr lang="en-CA" dirty="0" smtClean="0"/>
              <a:t>more then one </a:t>
            </a:r>
            <a:r>
              <a:rPr lang="en-CA" dirty="0" smtClean="0"/>
              <a:t>page (prose)</a:t>
            </a:r>
            <a:r>
              <a:rPr lang="en-CA" dirty="0" smtClean="0"/>
              <a:t>?</a:t>
            </a:r>
          </a:p>
          <a:p>
            <a:endParaRPr lang="en-CA" dirty="0" smtClean="0"/>
          </a:p>
          <a:p>
            <a:pPr>
              <a:buNone/>
            </a:pPr>
            <a:r>
              <a:rPr lang="en-CA" sz="3200" dirty="0" smtClean="0"/>
              <a:t>E.g.: (Wordsworth 263-4)</a:t>
            </a:r>
            <a:endParaRPr lang="en-CA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CA" dirty="0" smtClean="0"/>
              <a:t>From our Wordsworth example on the previous slide: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en-CA" dirty="0" smtClean="0"/>
          </a:p>
          <a:p>
            <a:pPr marL="534988" indent="-425450" fontAlgn="auto">
              <a:spcAft>
                <a:spcPts val="0"/>
              </a:spcAft>
              <a:buFont typeface="Wingdings 3"/>
              <a:buNone/>
              <a:tabLst>
                <a:tab pos="534988" algn="l"/>
              </a:tabLst>
              <a:defRPr/>
            </a:pPr>
            <a:r>
              <a:rPr lang="en-CA" sz="2800" dirty="0" smtClean="0"/>
              <a:t>Wordsworth, William. </a:t>
            </a:r>
            <a:r>
              <a:rPr lang="en-CA" sz="2800" i="1" dirty="0" smtClean="0"/>
              <a:t>Lyrical Ballads</a:t>
            </a:r>
            <a:r>
              <a:rPr lang="en-CA" sz="2800" dirty="0" smtClean="0"/>
              <a:t>. London: Oxford U.P., 1967. Print.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None/>
              <a:defRPr/>
            </a:pPr>
            <a:endParaRPr lang="en-CA" dirty="0" smtClean="0"/>
          </a:p>
          <a:p>
            <a:pPr marL="365760" indent="-256032" fontAlgn="auto">
              <a:spcAft>
                <a:spcPts val="0"/>
              </a:spcAft>
              <a:buFont typeface="Wingdings 3"/>
              <a:buNone/>
              <a:defRPr/>
            </a:pPr>
            <a:endParaRPr lang="en-CA" dirty="0" smtClean="0"/>
          </a:p>
          <a:p>
            <a:pPr marL="365760" indent="-256032" algn="ctr" fontAlgn="auto">
              <a:spcAft>
                <a:spcPts val="0"/>
              </a:spcAft>
              <a:buNone/>
              <a:defRPr/>
            </a:pPr>
            <a:r>
              <a:rPr lang="en-CA" sz="4000" dirty="0" smtClean="0"/>
              <a:t>What </a:t>
            </a:r>
            <a:r>
              <a:rPr lang="en-CA" sz="4000" dirty="0" smtClean="0"/>
              <a:t>do you see?</a:t>
            </a:r>
            <a:endParaRPr lang="en-CA" sz="4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u="sng" dirty="0" smtClean="0"/>
              <a:t>How would this citation appear in on the Works Cited page?</a:t>
            </a:r>
            <a:endParaRPr lang="en-CA" u="sng" dirty="0"/>
          </a:p>
        </p:txBody>
      </p:sp>
      <p:sp>
        <p:nvSpPr>
          <p:cNvPr id="4" name="Down Arrow 3"/>
          <p:cNvSpPr/>
          <p:nvPr/>
        </p:nvSpPr>
        <p:spPr>
          <a:xfrm rot="19042675">
            <a:off x="1113562" y="1173224"/>
            <a:ext cx="936104" cy="179287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Down Arrow 4"/>
          <p:cNvSpPr/>
          <p:nvPr/>
        </p:nvSpPr>
        <p:spPr>
          <a:xfrm>
            <a:off x="5220072" y="1412776"/>
            <a:ext cx="864096" cy="1368152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Down Arrow 5"/>
          <p:cNvSpPr/>
          <p:nvPr/>
        </p:nvSpPr>
        <p:spPr>
          <a:xfrm rot="1739905">
            <a:off x="8048886" y="1470495"/>
            <a:ext cx="576064" cy="1421837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Up Arrow 6"/>
          <p:cNvSpPr/>
          <p:nvPr/>
        </p:nvSpPr>
        <p:spPr>
          <a:xfrm rot="1730532">
            <a:off x="1170693" y="3639011"/>
            <a:ext cx="792088" cy="2016246"/>
          </a:xfrm>
          <a:prstGeom prst="up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8" name="Up Arrow 7"/>
          <p:cNvSpPr/>
          <p:nvPr/>
        </p:nvSpPr>
        <p:spPr>
          <a:xfrm>
            <a:off x="3491880" y="3717032"/>
            <a:ext cx="576064" cy="792088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Up Arrow 8"/>
          <p:cNvSpPr/>
          <p:nvPr/>
        </p:nvSpPr>
        <p:spPr>
          <a:xfrm rot="18858704">
            <a:off x="5290772" y="3510974"/>
            <a:ext cx="792088" cy="1336358"/>
          </a:xfrm>
          <a:prstGeom prst="up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CA" dirty="0" smtClean="0"/>
              <a:t>Last name, First name. </a:t>
            </a:r>
            <a:r>
              <a:rPr lang="en-CA" i="1" dirty="0" smtClean="0"/>
              <a:t>Title</a:t>
            </a:r>
            <a:r>
              <a:rPr lang="en-CA" dirty="0" smtClean="0"/>
              <a:t>. City: Publisher, 2000. Print.</a:t>
            </a:r>
          </a:p>
          <a:p>
            <a:pPr>
              <a:buNone/>
            </a:pPr>
            <a:endParaRPr lang="en-CA" sz="1600" dirty="0" smtClean="0"/>
          </a:p>
          <a:p>
            <a:pPr>
              <a:buNone/>
            </a:pPr>
            <a:r>
              <a:rPr lang="en-CA" dirty="0" smtClean="0"/>
              <a:t>Last name, First name. “Article Title.”</a:t>
            </a:r>
            <a:r>
              <a:rPr lang="en-CA" i="1" dirty="0" smtClean="0"/>
              <a:t> Webpage</a:t>
            </a:r>
            <a:r>
              <a:rPr lang="en-CA" dirty="0" smtClean="0"/>
              <a:t>. Date updated. Web. Date Viewed. </a:t>
            </a:r>
          </a:p>
          <a:p>
            <a:pPr>
              <a:buNone/>
            </a:pPr>
            <a:endParaRPr lang="en-CA" dirty="0" smtClean="0"/>
          </a:p>
          <a:p>
            <a:pPr>
              <a:buNone/>
            </a:pPr>
            <a:endParaRPr lang="en-C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u="sng" dirty="0" smtClean="0"/>
              <a:t>Full Citations – Templates</a:t>
            </a:r>
            <a:r>
              <a:rPr lang="en-CA" dirty="0" smtClean="0"/>
              <a:t>: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 3" pitchFamily="18" charset="2"/>
              <a:buNone/>
            </a:pPr>
            <a:r>
              <a:rPr lang="en-CA" sz="1200" smtClean="0"/>
              <a:t>Works Cited</a:t>
            </a:r>
          </a:p>
          <a:p>
            <a:pPr algn="ctr">
              <a:buFont typeface="Wingdings 3" pitchFamily="18" charset="2"/>
              <a:buNone/>
            </a:pPr>
            <a:endParaRPr lang="en-CA" sz="1200" smtClean="0"/>
          </a:p>
          <a:p>
            <a:pPr>
              <a:buFont typeface="Wingdings 3" pitchFamily="18" charset="2"/>
              <a:buNone/>
            </a:pPr>
            <a:r>
              <a:rPr lang="en-CA" sz="1200" smtClean="0"/>
              <a:t>"Blueprint Lays Out Clear Path for Climate Action." </a:t>
            </a:r>
            <a:r>
              <a:rPr lang="en-CA" sz="1200" i="1" smtClean="0"/>
              <a:t>Environmental Defense Fund</a:t>
            </a:r>
            <a:r>
              <a:rPr lang="en-CA" sz="1200" smtClean="0"/>
              <a:t>. Environmental Defense Fund, 8 May 2007. Web. 24 May 2009.</a:t>
            </a:r>
          </a:p>
          <a:p>
            <a:pPr>
              <a:buFont typeface="Wingdings 3" pitchFamily="18" charset="2"/>
              <a:buNone/>
            </a:pPr>
            <a:endParaRPr lang="en-CA" sz="1200" smtClean="0"/>
          </a:p>
          <a:p>
            <a:pPr>
              <a:buFont typeface="Wingdings 3" pitchFamily="18" charset="2"/>
              <a:buNone/>
            </a:pPr>
            <a:r>
              <a:rPr lang="en-CA" sz="1200" smtClean="0"/>
              <a:t>Clinton, Bill. Interview by Andrew C. Revkin. “Clinton on Climate Change.” </a:t>
            </a:r>
            <a:r>
              <a:rPr lang="en-CA" sz="1200" i="1" smtClean="0"/>
              <a:t>New York Times</a:t>
            </a:r>
            <a:r>
              <a:rPr lang="en-CA" sz="1200" smtClean="0"/>
              <a:t>. New York Times, May 2007. Web. 25 May 2009.</a:t>
            </a:r>
          </a:p>
          <a:p>
            <a:pPr>
              <a:buFont typeface="Wingdings 3" pitchFamily="18" charset="2"/>
              <a:buNone/>
            </a:pPr>
            <a:endParaRPr lang="en-CA" sz="1200" smtClean="0"/>
          </a:p>
          <a:p>
            <a:pPr>
              <a:buFont typeface="Wingdings 3" pitchFamily="18" charset="2"/>
              <a:buNone/>
            </a:pPr>
            <a:r>
              <a:rPr lang="en-CA" sz="1200" smtClean="0"/>
              <a:t>Leroux, Marcel. </a:t>
            </a:r>
            <a:r>
              <a:rPr lang="en-CA" sz="1200" i="1" smtClean="0"/>
              <a:t>Global Warming: Myth Or Reality?: The Erring Ways of Climatology</a:t>
            </a:r>
            <a:r>
              <a:rPr lang="en-CA" sz="1200" smtClean="0"/>
              <a:t>. New York: Springer, 2005. Print.</a:t>
            </a:r>
          </a:p>
          <a:p>
            <a:pPr>
              <a:buFont typeface="Wingdings 3" pitchFamily="18" charset="2"/>
              <a:buNone/>
            </a:pPr>
            <a:endParaRPr lang="en-CA" sz="1200" smtClean="0"/>
          </a:p>
          <a:p>
            <a:pPr>
              <a:buFont typeface="Wingdings 3" pitchFamily="18" charset="2"/>
              <a:buNone/>
            </a:pPr>
            <a:r>
              <a:rPr lang="en-CA" sz="1200" smtClean="0"/>
              <a:t>Dean, Cornelia. "Executive on a Mission: Saving the Planet." </a:t>
            </a:r>
            <a:r>
              <a:rPr lang="en-CA" sz="1200" i="1" smtClean="0"/>
              <a:t>New York Times</a:t>
            </a:r>
            <a:r>
              <a:rPr lang="en-CA" sz="1200" smtClean="0"/>
              <a:t>. New York Times, 22 May 2007. Web. 25 May 2009.</a:t>
            </a:r>
          </a:p>
          <a:p>
            <a:pPr>
              <a:buFont typeface="Wingdings 3" pitchFamily="18" charset="2"/>
              <a:buNone/>
            </a:pPr>
            <a:endParaRPr lang="en-CA" sz="1200" smtClean="0"/>
          </a:p>
          <a:p>
            <a:pPr>
              <a:buFont typeface="Wingdings 3" pitchFamily="18" charset="2"/>
              <a:buNone/>
            </a:pPr>
            <a:r>
              <a:rPr lang="en-CA" sz="1200" smtClean="0"/>
              <a:t>Ebert, Roger. "An Inconvenient Truth." Rev. of </a:t>
            </a:r>
            <a:r>
              <a:rPr lang="en-CA" sz="1200" i="1" smtClean="0"/>
              <a:t>An Inconvenient Truth</a:t>
            </a:r>
            <a:r>
              <a:rPr lang="en-CA" sz="1200" smtClean="0"/>
              <a:t>, dir. Davis Guggenheim. </a:t>
            </a:r>
            <a:r>
              <a:rPr lang="en-CA" sz="1200" i="1" smtClean="0"/>
              <a:t>Rogerebert.com</a:t>
            </a:r>
            <a:r>
              <a:rPr lang="en-CA" sz="1200" smtClean="0"/>
              <a:t>. Sun-Times News Group, 2 June 2006. Web. 24 May 2009.</a:t>
            </a:r>
          </a:p>
          <a:p>
            <a:pPr>
              <a:buFont typeface="Wingdings 3" pitchFamily="18" charset="2"/>
              <a:buNone/>
            </a:pPr>
            <a:endParaRPr lang="en-CA" sz="1200" smtClean="0"/>
          </a:p>
          <a:p>
            <a:pPr>
              <a:buFont typeface="Wingdings 3" pitchFamily="18" charset="2"/>
              <a:buNone/>
            </a:pPr>
            <a:r>
              <a:rPr lang="en-CA" sz="1200" i="1" smtClean="0"/>
              <a:t>GlobalWarming.org</a:t>
            </a:r>
            <a:r>
              <a:rPr lang="en-CA" sz="1200" smtClean="0"/>
              <a:t>. Cooler Heads Coalition, 2007. Web. 24 May 2009.</a:t>
            </a:r>
          </a:p>
          <a:p>
            <a:pPr>
              <a:buFont typeface="Wingdings 3" pitchFamily="18" charset="2"/>
              <a:buNone/>
            </a:pPr>
            <a:endParaRPr lang="en-CA" sz="1200" smtClean="0"/>
          </a:p>
          <a:p>
            <a:pPr>
              <a:buFont typeface="Wingdings 3" pitchFamily="18" charset="2"/>
              <a:buNone/>
            </a:pPr>
            <a:r>
              <a:rPr lang="en-CA" sz="1200" i="1" smtClean="0"/>
              <a:t>An Inconvenient Truth</a:t>
            </a:r>
            <a:r>
              <a:rPr lang="en-CA" sz="1200" smtClean="0"/>
              <a:t>. Dir. Davis Guggenheim. Perf. Al Gore, Billy West. Paramount, 2006. DVD.</a:t>
            </a:r>
          </a:p>
          <a:p>
            <a:pPr>
              <a:buFont typeface="Wingdings 3" pitchFamily="18" charset="2"/>
              <a:buNone/>
            </a:pPr>
            <a:endParaRPr lang="en-CA" sz="1200" smtClean="0"/>
          </a:p>
          <a:p>
            <a:pPr>
              <a:buFont typeface="Wingdings 3" pitchFamily="18" charset="2"/>
              <a:buNone/>
            </a:pPr>
            <a:endParaRPr lang="en-CA" sz="120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CA" u="sng" dirty="0" smtClean="0"/>
              <a:t>Sample Works Cited page</a:t>
            </a:r>
            <a:endParaRPr lang="en-CA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88900" indent="20638" fontAlgn="auto">
              <a:spcAft>
                <a:spcPts val="0"/>
              </a:spcAft>
              <a:buFont typeface="Wingdings 3"/>
              <a:buNone/>
              <a:defRPr/>
            </a:pPr>
            <a:r>
              <a:rPr lang="en-CA" dirty="0" smtClean="0"/>
              <a:t>According to some, dreams express "profound aspects of personality" (</a:t>
            </a:r>
            <a:r>
              <a:rPr lang="en-CA" dirty="0" err="1" smtClean="0"/>
              <a:t>Foulkes</a:t>
            </a:r>
            <a:r>
              <a:rPr lang="en-CA" dirty="0" smtClean="0"/>
              <a:t> 184), though others disagree.</a:t>
            </a:r>
          </a:p>
          <a:p>
            <a:pPr marL="88900" indent="20638" fontAlgn="auto">
              <a:spcAft>
                <a:spcPts val="0"/>
              </a:spcAft>
              <a:buFont typeface="Wingdings 3"/>
              <a:buNone/>
              <a:defRPr/>
            </a:pPr>
            <a:endParaRPr lang="en-CA" dirty="0" smtClean="0"/>
          </a:p>
          <a:p>
            <a:pPr marL="88900" indent="20638" fontAlgn="auto">
              <a:spcAft>
                <a:spcPts val="0"/>
              </a:spcAft>
              <a:buFont typeface="Wingdings 3"/>
              <a:buNone/>
              <a:defRPr/>
            </a:pPr>
            <a:r>
              <a:rPr lang="en-CA" dirty="0" smtClean="0"/>
              <a:t>According to </a:t>
            </a:r>
            <a:r>
              <a:rPr lang="en-CA" dirty="0" err="1" smtClean="0"/>
              <a:t>Foulkes's</a:t>
            </a:r>
            <a:r>
              <a:rPr lang="en-CA" dirty="0" smtClean="0"/>
              <a:t> study, dreams may express "profound aspects of personality" (184).</a:t>
            </a:r>
          </a:p>
          <a:p>
            <a:pPr marL="88900" indent="20638" fontAlgn="auto">
              <a:spcAft>
                <a:spcPts val="0"/>
              </a:spcAft>
              <a:buFont typeface="Wingdings 3"/>
              <a:buNone/>
              <a:defRPr/>
            </a:pPr>
            <a:endParaRPr lang="en-CA" dirty="0" smtClean="0"/>
          </a:p>
          <a:p>
            <a:pPr marL="88900" indent="20638" fontAlgn="auto">
              <a:spcAft>
                <a:spcPts val="0"/>
              </a:spcAft>
              <a:buFont typeface="Wingdings 3"/>
              <a:buNone/>
              <a:defRPr/>
            </a:pPr>
            <a:r>
              <a:rPr lang="en-CA" dirty="0" smtClean="0"/>
              <a:t>Is it possible that dreams may express "profound aspects of personality" (</a:t>
            </a:r>
            <a:r>
              <a:rPr lang="en-CA" dirty="0" err="1" smtClean="0"/>
              <a:t>Foulkes</a:t>
            </a:r>
            <a:r>
              <a:rPr lang="en-CA" dirty="0" smtClean="0"/>
              <a:t> 184)?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None/>
              <a:defRPr/>
            </a:pPr>
            <a:endParaRPr lang="en-C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CA" u="sng" dirty="0" smtClean="0"/>
              <a:t>Short Quotations: Examples</a:t>
            </a:r>
            <a:br>
              <a:rPr lang="en-CA" u="sng" dirty="0" smtClean="0"/>
            </a:br>
            <a:r>
              <a:rPr lang="en-CA" sz="2700" b="0" dirty="0" smtClean="0"/>
              <a:t>(less then four lines…)</a:t>
            </a:r>
            <a:endParaRPr lang="en-CA" u="sng" dirty="0"/>
          </a:p>
        </p:txBody>
      </p:sp>
      <p:sp>
        <p:nvSpPr>
          <p:cNvPr id="4" name="Down Arrow 3"/>
          <p:cNvSpPr/>
          <p:nvPr/>
        </p:nvSpPr>
        <p:spPr>
          <a:xfrm rot="6093620">
            <a:off x="2281131" y="4639666"/>
            <a:ext cx="936104" cy="226131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Indent is 2 inches from the left, 1 ½ on the right, maintain double spacing, no quotation marks, with your citation at the end.</a:t>
            </a:r>
          </a:p>
          <a:p>
            <a:endParaRPr lang="en-CA" sz="1100" dirty="0" smtClean="0"/>
          </a:p>
          <a:p>
            <a:r>
              <a:rPr lang="en-CA" dirty="0" smtClean="0"/>
              <a:t>Do not indent the next line of your text – why?</a:t>
            </a:r>
          </a:p>
          <a:p>
            <a:pPr lvl="5">
              <a:buNone/>
            </a:pPr>
            <a:r>
              <a:rPr lang="en-CA" sz="3200" dirty="0" smtClean="0"/>
              <a:t>Because </a:t>
            </a:r>
            <a:r>
              <a:rPr lang="en-CA" sz="3200" dirty="0" smtClean="0"/>
              <a:t>you are not starting a new paragraph!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CA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Long Quotations</a:t>
            </a:r>
            <a:br>
              <a:rPr lang="en-CA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CA" sz="19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(More then four lines…)</a:t>
            </a:r>
            <a:endParaRPr lang="en-CA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5250" indent="14288">
              <a:buNone/>
            </a:pPr>
            <a:r>
              <a:rPr lang="en-CA" dirty="0" smtClean="0"/>
              <a:t>Nelly </a:t>
            </a:r>
            <a:r>
              <a:rPr lang="en-CA" dirty="0" smtClean="0"/>
              <a:t>Dean treats </a:t>
            </a:r>
            <a:r>
              <a:rPr lang="en-CA" dirty="0" err="1" smtClean="0"/>
              <a:t>Heathcliff</a:t>
            </a:r>
            <a:r>
              <a:rPr lang="en-CA" dirty="0" smtClean="0"/>
              <a:t> poorly </a:t>
            </a:r>
            <a:r>
              <a:rPr lang="en-CA" dirty="0" smtClean="0"/>
              <a:t>and dehumanizes </a:t>
            </a:r>
            <a:r>
              <a:rPr lang="en-CA" dirty="0" smtClean="0"/>
              <a:t>him throughout her narration</a:t>
            </a:r>
            <a:r>
              <a:rPr lang="en-CA" dirty="0" smtClean="0"/>
              <a:t>:</a:t>
            </a:r>
          </a:p>
          <a:p>
            <a:pPr marL="95250" indent="14288">
              <a:buNone/>
            </a:pPr>
            <a:endParaRPr lang="en-CA" sz="1050" dirty="0" smtClean="0"/>
          </a:p>
          <a:p>
            <a:pPr marL="982663" indent="14288">
              <a:buNone/>
            </a:pPr>
            <a:r>
              <a:rPr lang="en-CA" dirty="0" smtClean="0"/>
              <a:t>They entirely refused to have it in bed with them, or even in their room, and I had no more sense, so, I put it on the landing of the stairs, hoping it would be gone on the morrow</a:t>
            </a:r>
            <a:r>
              <a:rPr lang="en-CA" dirty="0" smtClean="0"/>
              <a:t>...Inquiries </a:t>
            </a:r>
            <a:r>
              <a:rPr lang="en-CA" dirty="0" smtClean="0"/>
              <a:t>were made as to how it got there; I was obliged to confess, and in recompense for my cowardice and inhumanity was sent out of the house. (Bronte 78)</a:t>
            </a:r>
          </a:p>
          <a:p>
            <a:pPr>
              <a:buNone/>
            </a:pPr>
            <a:endParaRPr lang="en-CA" dirty="0"/>
          </a:p>
        </p:txBody>
      </p:sp>
      <p:sp>
        <p:nvSpPr>
          <p:cNvPr id="36866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CA" dirty="0" smtClean="0">
                <a:effectLst/>
              </a:rPr>
              <a:t>Long Quotations: </a:t>
            </a:r>
            <a:r>
              <a:rPr lang="en-CA" dirty="0" smtClean="0">
                <a:effectLst/>
                <a:hlinkClick r:id="rId2"/>
              </a:rPr>
              <a:t>Example</a:t>
            </a:r>
            <a:endParaRPr lang="en-CA" dirty="0" smtClean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CA" u="sng" smtClean="0">
                <a:effectLst/>
              </a:rPr>
              <a:t>Quotations: Varia</a:t>
            </a:r>
          </a:p>
        </p:txBody>
      </p:sp>
      <p:sp>
        <p:nvSpPr>
          <p:cNvPr id="3891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mtClean="0"/>
              <a:t>If you skip a few words during your quotation = use an ellipses…</a:t>
            </a:r>
          </a:p>
          <a:p>
            <a:endParaRPr lang="en-CA" smtClean="0"/>
          </a:p>
          <a:p>
            <a:r>
              <a:rPr lang="en-CA" smtClean="0"/>
              <a:t>If you change a word, use square brackets  = “[Tom] went to the store” (Smith 76).</a:t>
            </a:r>
          </a:p>
          <a:p>
            <a:endParaRPr lang="en-CA" smtClean="0"/>
          </a:p>
          <a:p>
            <a:r>
              <a:rPr lang="en-CA" smtClean="0"/>
              <a:t>Slashes indicate line breaks for poems = “Bread of bitterness, / And sinks” (McKay 1-2).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3" pitchFamily="18" charset="2"/>
              <a:buNone/>
            </a:pPr>
            <a:r>
              <a:rPr lang="en-CA" sz="1200" dirty="0" smtClean="0"/>
              <a:t>(Don’t write this down…)</a:t>
            </a:r>
          </a:p>
          <a:p>
            <a:pPr>
              <a:buFont typeface="Wingdings 3" pitchFamily="18" charset="2"/>
              <a:buNone/>
            </a:pPr>
            <a:endParaRPr lang="en-CA" sz="1200" dirty="0" smtClean="0"/>
          </a:p>
          <a:p>
            <a:r>
              <a:rPr lang="en-CA" dirty="0" smtClean="0"/>
              <a:t>MLA stands for the </a:t>
            </a:r>
            <a:r>
              <a:rPr lang="en-CA" dirty="0" smtClean="0">
                <a:hlinkClick r:id="rId2"/>
              </a:rPr>
              <a:t>Modern Language Association</a:t>
            </a:r>
            <a:r>
              <a:rPr lang="en-CA" dirty="0" smtClean="0"/>
              <a:t>.</a:t>
            </a:r>
          </a:p>
          <a:p>
            <a:endParaRPr lang="en-CA" sz="1400" dirty="0" smtClean="0"/>
          </a:p>
          <a:p>
            <a:r>
              <a:rPr lang="en-CA" dirty="0" smtClean="0"/>
              <a:t>It was founded in 1883, and for over one hundred years, the Association has been working towards strengthening the study and teaching of literature.</a:t>
            </a:r>
          </a:p>
          <a:p>
            <a:endParaRPr lang="en-CA" sz="1200" dirty="0" smtClean="0"/>
          </a:p>
          <a:p>
            <a:r>
              <a:rPr lang="en-CA" dirty="0" smtClean="0"/>
              <a:t>It is made up of over 30 000 members across 100 different countries.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CA" dirty="0" smtClean="0"/>
              <a:t>What is the </a:t>
            </a:r>
            <a:r>
              <a:rPr lang="en-CA" dirty="0" smtClean="0">
                <a:hlinkClick r:id="rId2"/>
              </a:rPr>
              <a:t>MLA</a:t>
            </a:r>
            <a:r>
              <a:rPr lang="en-CA" dirty="0" smtClean="0"/>
              <a:t>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CA" dirty="0" smtClean="0">
                <a:hlinkClick r:id="rId2"/>
              </a:rPr>
              <a:t>Purdue Owl: Writing Guide </a:t>
            </a:r>
            <a:r>
              <a:rPr lang="en-CA" dirty="0" smtClean="0"/>
              <a:t>– great site that gives you all the info you need about writing in the MLA format.</a:t>
            </a:r>
          </a:p>
          <a:p>
            <a:pPr>
              <a:buNone/>
            </a:pPr>
            <a:endParaRPr lang="en-CA" sz="1000" dirty="0" smtClean="0"/>
          </a:p>
          <a:p>
            <a:pPr>
              <a:buNone/>
            </a:pPr>
            <a:r>
              <a:rPr lang="en-CA" dirty="0" smtClean="0">
                <a:hlinkClick r:id="rId3"/>
              </a:rPr>
              <a:t>MLA Citation Wizard </a:t>
            </a:r>
            <a:r>
              <a:rPr lang="en-CA" dirty="0" smtClean="0"/>
              <a:t>– there are lots of these on the internet, use them!</a:t>
            </a:r>
          </a:p>
          <a:p>
            <a:pPr>
              <a:buNone/>
            </a:pPr>
            <a:endParaRPr lang="en-CA" sz="1000" dirty="0" smtClean="0"/>
          </a:p>
          <a:p>
            <a:pPr>
              <a:buNone/>
            </a:pPr>
            <a:r>
              <a:rPr lang="en-CA" dirty="0" smtClean="0">
                <a:hlinkClick r:id="rId4"/>
              </a:rPr>
              <a:t>Sample Essay in MLA </a:t>
            </a:r>
            <a:r>
              <a:rPr lang="en-CA" dirty="0" smtClean="0"/>
              <a:t>– want to see an example? Click on the thumbnails to enlarge.</a:t>
            </a:r>
            <a:endParaRPr lang="en-CA" dirty="0" smtClean="0"/>
          </a:p>
          <a:p>
            <a:pPr>
              <a:buNone/>
            </a:pPr>
            <a:endParaRPr lang="en-C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5400" dirty="0" smtClean="0"/>
              <a:t>Useful Links:</a:t>
            </a:r>
            <a:endParaRPr lang="en-CA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4"/>
          <p:cNvSpPr>
            <a:spLocks noGrp="1"/>
          </p:cNvSpPr>
          <p:nvPr>
            <p:ph type="ctrTitle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CA" sz="5500" u="sng" smtClean="0">
                <a:effectLst/>
              </a:rPr>
              <a:t>Questions?</a:t>
            </a:r>
          </a:p>
        </p:txBody>
      </p:sp>
      <p:sp>
        <p:nvSpPr>
          <p:cNvPr id="39941" name="Rectang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109538"/>
            <a:r>
              <a:rPr lang="en-CA" smtClean="0"/>
              <a:t>“there are those who have grey hairs – and there are those who GIVE grey hairs.”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3" pitchFamily="18" charset="2"/>
              <a:buNone/>
            </a:pPr>
            <a:r>
              <a:rPr lang="en-CA" sz="1600" smtClean="0"/>
              <a:t>(This either…)</a:t>
            </a:r>
          </a:p>
          <a:p>
            <a:pPr>
              <a:buFont typeface="Wingdings 3" pitchFamily="18" charset="2"/>
              <a:buNone/>
            </a:pPr>
            <a:endParaRPr lang="en-CA" sz="1000" smtClean="0"/>
          </a:p>
          <a:p>
            <a:r>
              <a:rPr lang="en-CA" smtClean="0"/>
              <a:t>The executive members are elected.</a:t>
            </a:r>
          </a:p>
          <a:p>
            <a:endParaRPr lang="en-CA" sz="1600" smtClean="0"/>
          </a:p>
          <a:p>
            <a:r>
              <a:rPr lang="en-CA" smtClean="0"/>
              <a:t>They publish not only books, but articles related to the study of literature and language.</a:t>
            </a:r>
          </a:p>
          <a:p>
            <a:endParaRPr lang="en-CA" sz="1200" smtClean="0"/>
          </a:p>
          <a:p>
            <a:r>
              <a:rPr lang="en-CA" smtClean="0"/>
              <a:t>And, or course, they give out awards.</a:t>
            </a:r>
            <a:endParaRPr lang="en-US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CA" dirty="0" smtClean="0"/>
              <a:t>What is the </a:t>
            </a:r>
            <a:r>
              <a:rPr lang="en-CA" dirty="0" smtClean="0">
                <a:hlinkClick r:id="rId2"/>
              </a:rPr>
              <a:t>MLA</a:t>
            </a:r>
            <a:r>
              <a:rPr lang="en-CA" dirty="0" smtClean="0"/>
              <a:t>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CA" dirty="0" smtClean="0"/>
              <a:t>APA Format = </a:t>
            </a:r>
            <a:r>
              <a:rPr lang="en-CA" sz="2400" dirty="0" smtClean="0"/>
              <a:t>American Psychological Association</a:t>
            </a:r>
            <a:endParaRPr lang="en-CA" dirty="0" smtClean="0"/>
          </a:p>
          <a:p>
            <a:pPr>
              <a:buNone/>
            </a:pPr>
            <a:endParaRPr lang="en-CA" sz="1000" dirty="0" smtClean="0"/>
          </a:p>
          <a:p>
            <a:pPr>
              <a:buNone/>
            </a:pPr>
            <a:r>
              <a:rPr lang="en-CA" dirty="0" smtClean="0"/>
              <a:t>Chicago = History and Law</a:t>
            </a:r>
          </a:p>
          <a:p>
            <a:pPr>
              <a:buNone/>
            </a:pPr>
            <a:endParaRPr lang="en-CA" dirty="0" smtClean="0"/>
          </a:p>
          <a:p>
            <a:r>
              <a:rPr lang="en-CA" dirty="0" smtClean="0"/>
              <a:t>Their </a:t>
            </a:r>
            <a:r>
              <a:rPr lang="en-CA" dirty="0" smtClean="0"/>
              <a:t>goal is to set STANDARDS.</a:t>
            </a:r>
          </a:p>
          <a:p>
            <a:endParaRPr lang="en-CA" sz="1050" dirty="0" smtClean="0"/>
          </a:p>
          <a:p>
            <a:r>
              <a:rPr lang="en-CA" dirty="0" smtClean="0"/>
              <a:t>As a group or a community, we accept these standards and then, over time, they start to become what we EXPECT.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3200" u="sng" dirty="0" smtClean="0"/>
              <a:t>So…What does this have to do with us?</a:t>
            </a:r>
            <a:endParaRPr lang="en-US" sz="3200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457200" y="1481138"/>
            <a:ext cx="4038600" cy="4525962"/>
          </a:xfrm>
        </p:spPr>
        <p:txBody>
          <a:bodyPr>
            <a:normAutofit lnSpcReduction="10000"/>
          </a:bodyPr>
          <a:lstStyle/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CA" dirty="0" smtClean="0"/>
              <a:t>What do I mean by FORMAT?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en-CA" sz="1400" dirty="0" smtClean="0"/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CA" dirty="0" smtClean="0"/>
              <a:t>“Format” refers to how you ORGANIZE and PRESENT your paper(s).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en-CA" sz="1400" dirty="0" smtClean="0"/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CA" dirty="0" smtClean="0"/>
              <a:t>And guess what…There is a whole </a:t>
            </a:r>
            <a:r>
              <a:rPr lang="en-CA" dirty="0" err="1" smtClean="0"/>
              <a:t>friggin</a:t>
            </a:r>
            <a:r>
              <a:rPr lang="en-CA" dirty="0" smtClean="0"/>
              <a:t> BOOK about this stuff.</a:t>
            </a:r>
            <a:endParaRPr lang="en-C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CA" u="sng" dirty="0" smtClean="0"/>
              <a:t>The MLA Standard - Format</a:t>
            </a:r>
            <a:endParaRPr lang="en-CA" u="sng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00563" y="1700213"/>
            <a:ext cx="4021137" cy="352901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mtClean="0"/>
              <a:t>Only use standard, white 8.5 x 11-inch paper. </a:t>
            </a:r>
          </a:p>
          <a:p>
            <a:r>
              <a:rPr lang="en-CA" smtClean="0"/>
              <a:t>Double-space the text of your paper, and use a legible font (e.g. </a:t>
            </a:r>
            <a:r>
              <a:rPr lang="en-CA" smtClean="0">
                <a:latin typeface="Times New Roman" pitchFamily="18" charset="0"/>
                <a:cs typeface="Times New Roman" pitchFamily="18" charset="0"/>
              </a:rPr>
              <a:t>Times New Roman</a:t>
            </a:r>
            <a:r>
              <a:rPr lang="en-CA" smtClean="0"/>
              <a:t>, </a:t>
            </a:r>
            <a:r>
              <a:rPr lang="en-CA" smtClean="0">
                <a:latin typeface="Georgia" pitchFamily="18" charset="0"/>
              </a:rPr>
              <a:t>Georgia</a:t>
            </a:r>
            <a:r>
              <a:rPr lang="en-CA" smtClean="0"/>
              <a:t>, or </a:t>
            </a:r>
            <a:r>
              <a:rPr lang="en-CA" smtClean="0">
                <a:latin typeface="Arial" charset="0"/>
                <a:cs typeface="Arial" charset="0"/>
              </a:rPr>
              <a:t>Arial</a:t>
            </a:r>
            <a:r>
              <a:rPr lang="en-CA" smtClean="0"/>
              <a:t>).</a:t>
            </a:r>
          </a:p>
          <a:p>
            <a:r>
              <a:rPr lang="en-CA" smtClean="0"/>
              <a:t>Font size =12 pt. </a:t>
            </a:r>
          </a:p>
          <a:p>
            <a:r>
              <a:rPr lang="en-CA" smtClean="0"/>
              <a:t>Margins = 1 inch on all sides. </a:t>
            </a:r>
          </a:p>
          <a:p>
            <a:r>
              <a:rPr lang="en-CA" smtClean="0"/>
              <a:t>Indent the first line of paragraphs one half-inch from the left margin (do NOT use the spacebar).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CA" u="sng" dirty="0" smtClean="0"/>
              <a:t>General Guidelines</a:t>
            </a:r>
            <a:endParaRPr lang="en-CA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Create a header </a:t>
            </a:r>
            <a:r>
              <a:rPr lang="en-CA" dirty="0" smtClean="0"/>
              <a:t>with your last name that </a:t>
            </a:r>
            <a:r>
              <a:rPr lang="en-CA" dirty="0" smtClean="0"/>
              <a:t>numbers all pages consecutively in the upper right-hand </a:t>
            </a:r>
            <a:r>
              <a:rPr lang="en-CA" dirty="0" smtClean="0"/>
              <a:t>corner. </a:t>
            </a:r>
          </a:p>
          <a:p>
            <a:endParaRPr lang="en-CA" sz="1000" dirty="0" smtClean="0"/>
          </a:p>
          <a:p>
            <a:r>
              <a:rPr lang="en-CA" dirty="0" smtClean="0"/>
              <a:t>Use </a:t>
            </a:r>
            <a:r>
              <a:rPr lang="en-CA" i="1" dirty="0" smtClean="0"/>
              <a:t>italics</a:t>
            </a:r>
            <a:r>
              <a:rPr lang="en-CA" dirty="0" smtClean="0"/>
              <a:t> throughout your essay for the titles of longer works (books, short stories, poems and movies, NOT articles</a:t>
            </a:r>
            <a:r>
              <a:rPr lang="en-CA" dirty="0" smtClean="0"/>
              <a:t>!)</a:t>
            </a:r>
          </a:p>
          <a:p>
            <a:endParaRPr lang="en-CA" sz="1000" dirty="0" smtClean="0"/>
          </a:p>
          <a:p>
            <a:r>
              <a:rPr lang="en-CA" dirty="0" smtClean="0"/>
              <a:t>Anything you quote must appear on your </a:t>
            </a:r>
            <a:r>
              <a:rPr lang="en-CA" b="1" u="sng" dirty="0" smtClean="0"/>
              <a:t>Works </a:t>
            </a:r>
            <a:r>
              <a:rPr lang="en-CA" b="1" u="sng" dirty="0" smtClean="0"/>
              <a:t>Cited</a:t>
            </a:r>
            <a:r>
              <a:rPr lang="en-CA" b="1" dirty="0" smtClean="0"/>
              <a:t> </a:t>
            </a:r>
            <a:r>
              <a:rPr lang="en-CA" b="1" dirty="0" smtClean="0"/>
              <a:t> </a:t>
            </a:r>
            <a:r>
              <a:rPr lang="en-CA" dirty="0" smtClean="0"/>
              <a:t>page</a:t>
            </a:r>
            <a:r>
              <a:rPr lang="en-CA" dirty="0" smtClean="0"/>
              <a:t>, on a separate page at the end of your essay.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CA" u="sng" dirty="0" smtClean="0"/>
              <a:t>General Guidelines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CA" sz="4300" dirty="0" smtClean="0"/>
              <a:t>NO COVER PAGE.</a:t>
            </a:r>
            <a:endParaRPr lang="en-CA" sz="4300" dirty="0" smtClean="0"/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en-CA" sz="1200" dirty="0" smtClean="0"/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CA" u="sng" dirty="0" smtClean="0"/>
              <a:t>What info do we need?</a:t>
            </a:r>
          </a:p>
          <a:p>
            <a:pPr marL="859536" lvl="2" fontAlgn="auto">
              <a:spcAft>
                <a:spcPts val="0"/>
              </a:spcAft>
              <a:buFont typeface="Wingdings 2"/>
              <a:buChar char=""/>
              <a:defRPr/>
            </a:pPr>
            <a:r>
              <a:rPr lang="en-CA" dirty="0" smtClean="0"/>
              <a:t>Your name</a:t>
            </a:r>
          </a:p>
          <a:p>
            <a:pPr marL="859536" lvl="2" fontAlgn="auto">
              <a:spcAft>
                <a:spcPts val="0"/>
              </a:spcAft>
              <a:buFont typeface="Wingdings 2"/>
              <a:buChar char=""/>
              <a:defRPr/>
            </a:pPr>
            <a:r>
              <a:rPr lang="en-CA" dirty="0" smtClean="0"/>
              <a:t>My name</a:t>
            </a:r>
          </a:p>
          <a:p>
            <a:pPr marL="859536" lvl="2" fontAlgn="auto">
              <a:spcAft>
                <a:spcPts val="0"/>
              </a:spcAft>
              <a:buFont typeface="Wingdings 2"/>
              <a:buChar char=""/>
              <a:defRPr/>
            </a:pPr>
            <a:r>
              <a:rPr lang="en-CA" dirty="0" smtClean="0"/>
              <a:t>Class name and number</a:t>
            </a:r>
          </a:p>
          <a:p>
            <a:pPr marL="859536" lvl="2" fontAlgn="auto">
              <a:spcAft>
                <a:spcPts val="0"/>
              </a:spcAft>
              <a:buFont typeface="Wingdings 2"/>
              <a:buChar char=""/>
              <a:defRPr/>
            </a:pPr>
            <a:r>
              <a:rPr lang="en-CA" dirty="0" smtClean="0"/>
              <a:t>Due date</a:t>
            </a:r>
          </a:p>
          <a:p>
            <a:pPr marL="859536" lvl="2" fontAlgn="auto">
              <a:spcAft>
                <a:spcPts val="0"/>
              </a:spcAft>
              <a:buFont typeface="Wingdings 2"/>
              <a:buChar char=""/>
              <a:defRPr/>
            </a:pPr>
            <a:r>
              <a:rPr lang="en-CA" dirty="0" smtClean="0"/>
              <a:t>Title (you’d be amazed how many students omit this!)</a:t>
            </a:r>
          </a:p>
          <a:p>
            <a:pPr marL="859536" lvl="2" fontAlgn="auto">
              <a:spcAft>
                <a:spcPts val="0"/>
              </a:spcAft>
              <a:buFont typeface="Wingdings 2"/>
              <a:buChar char=""/>
              <a:defRPr/>
            </a:pPr>
            <a:endParaRPr lang="en-CA" dirty="0" smtClean="0"/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CA" dirty="0" smtClean="0"/>
              <a:t>Center your title. Do not underline, italicize, or place your title in quotation marks; write the title in Title Case (standard capitalization), not in all capital letters.</a:t>
            </a:r>
          </a:p>
          <a:p>
            <a:pPr marL="859536" lvl="2" fontAlgn="auto">
              <a:spcAft>
                <a:spcPts val="0"/>
              </a:spcAft>
              <a:buFont typeface="Wingdings 2"/>
              <a:buChar char=""/>
              <a:defRPr/>
            </a:pPr>
            <a:endParaRPr lang="en-CA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CA" u="sng" dirty="0" smtClean="0"/>
              <a:t>Cover </a:t>
            </a:r>
            <a:r>
              <a:rPr lang="en-CA" u="sng" dirty="0" smtClean="0"/>
              <a:t>Page?</a:t>
            </a:r>
            <a:endParaRPr lang="en-CA" u="sng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en-CA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713" y="0"/>
            <a:ext cx="53228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312</TotalTime>
  <Words>1171</Words>
  <Application>Microsoft Office PowerPoint</Application>
  <PresentationFormat>On-screen Show (4:3)</PresentationFormat>
  <Paragraphs>135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Concourse</vt:lpstr>
      <vt:lpstr>MLA Formatting</vt:lpstr>
      <vt:lpstr>What is the MLA?</vt:lpstr>
      <vt:lpstr>What is the MLA?</vt:lpstr>
      <vt:lpstr>So…What does this have to do with us?</vt:lpstr>
      <vt:lpstr>The MLA Standard - Format</vt:lpstr>
      <vt:lpstr>General Guidelines</vt:lpstr>
      <vt:lpstr>General Guidelines</vt:lpstr>
      <vt:lpstr>Cover Page?</vt:lpstr>
      <vt:lpstr>Slide 9</vt:lpstr>
      <vt:lpstr>Basic In-Text Citations</vt:lpstr>
      <vt:lpstr>In-Text Citations:  The Author-Page Style</vt:lpstr>
      <vt:lpstr>Different types of Citations?</vt:lpstr>
      <vt:lpstr>How would this citation appear in on the Works Cited page?</vt:lpstr>
      <vt:lpstr>Full Citations – Templates:</vt:lpstr>
      <vt:lpstr>Sample Works Cited page</vt:lpstr>
      <vt:lpstr>Short Quotations: Examples (less then four lines…)</vt:lpstr>
      <vt:lpstr>Long Quotations (More then four lines…)</vt:lpstr>
      <vt:lpstr>Long Quotations: Example</vt:lpstr>
      <vt:lpstr>Quotations: Varia</vt:lpstr>
      <vt:lpstr>Useful Links:</vt:lpstr>
      <vt:lpstr>Questions?</vt:lpstr>
    </vt:vector>
  </TitlesOfParts>
  <Company>EMSB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MLA Formatting</dc:title>
  <dc:creator>LMAC</dc:creator>
  <cp:lastModifiedBy>LMAC</cp:lastModifiedBy>
  <cp:revision>14</cp:revision>
  <dcterms:created xsi:type="dcterms:W3CDTF">2010-09-15T15:48:53Z</dcterms:created>
  <dcterms:modified xsi:type="dcterms:W3CDTF">2011-10-20T14:12:59Z</dcterms:modified>
</cp:coreProperties>
</file>